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4112" r:id="rId2"/>
  </p:sldMasterIdLst>
  <p:notesMasterIdLst>
    <p:notesMasterId r:id="rId16"/>
  </p:notesMasterIdLst>
  <p:sldIdLst>
    <p:sldId id="284" r:id="rId3"/>
    <p:sldId id="355" r:id="rId4"/>
    <p:sldId id="347" r:id="rId5"/>
    <p:sldId id="356" r:id="rId6"/>
    <p:sldId id="357" r:id="rId7"/>
    <p:sldId id="338" r:id="rId8"/>
    <p:sldId id="339" r:id="rId9"/>
    <p:sldId id="358" r:id="rId10"/>
    <p:sldId id="341" r:id="rId11"/>
    <p:sldId id="359" r:id="rId12"/>
    <p:sldId id="342" r:id="rId13"/>
    <p:sldId id="345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111"/>
    <a:srgbClr val="E6E6E6"/>
    <a:srgbClr val="994377"/>
    <a:srgbClr val="31569F"/>
    <a:srgbClr val="0018FF"/>
    <a:srgbClr val="010534"/>
    <a:srgbClr val="184D15"/>
    <a:srgbClr val="154061"/>
    <a:srgbClr val="F5EBF3"/>
    <a:srgbClr val="F4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68925" autoAdjust="0"/>
  </p:normalViewPr>
  <p:slideViewPr>
    <p:cSldViewPr snapToGrid="0" showGuides="1">
      <p:cViewPr varScale="1">
        <p:scale>
          <a:sx n="78" d="100"/>
          <a:sy n="78" d="100"/>
        </p:scale>
        <p:origin x="1248" y="96"/>
      </p:cViewPr>
      <p:guideLst>
        <p:guide orient="horz" pos="2183"/>
        <p:guide pos="3871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82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F495-74E9-4288-BD84-EAB7C8276C16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AA83-E6B8-4D32-8423-CC721066A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7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Here is the brief introduction about our work “</a:t>
            </a:r>
            <a:r>
              <a:rPr lang="en-US" altLang="zh-CN" sz="1200" kern="1200" dirty="0">
                <a:ln w="3175" cmpd="sng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Taking a Deeper Look at  </a:t>
            </a:r>
          </a:p>
          <a:p>
            <a:pPr algn="l"/>
            <a:r>
              <a:rPr lang="en-US" altLang="zh-CN" sz="1200" kern="1200" dirty="0">
                <a:ln w="3175" cmpd="sng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Co-Salient Object Detection”.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23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What’s more, we also provide the largest-scale benchmark, covering most datasets and methods.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96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are some examples.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32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is free and contains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kinds of useful information in the area of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c</a:t>
            </a:r>
            <a:r>
              <a:rPr lang="en-US" altLang="zh-CN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o-salient object detection. Welcome to download for research!</a:t>
            </a:r>
            <a:endParaRPr lang="zh-CN" altLang="en-US" sz="1200" dirty="0">
              <a:latin typeface="Adobe Gothic Std B" panose="020B0800000000000000" pitchFamily="34" charset="-128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283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91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is Co-Salient Object Detection?</a:t>
            </a:r>
            <a:endParaRPr lang="zh-CN" altLang="en-US" sz="1200" dirty="0">
              <a:latin typeface="Adobe Gothic Std B" panose="020B0800000000000000" pitchFamily="34" charset="-128"/>
            </a:endParaRP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7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task aims to find common salient objects in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sequence of images.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03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are the contributions?</a:t>
            </a:r>
            <a:endParaRPr lang="zh-CN" altLang="en-US" sz="1200" dirty="0">
              <a:latin typeface="Adobe Gothic Std B" panose="020B0800000000000000" pitchFamily="34" charset="-128"/>
            </a:endParaRPr>
          </a:p>
          <a:p>
            <a:endParaRPr lang="en-US" altLang="zh-CN" baseline="0" dirty="0"/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98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aseline="0" dirty="0">
                <a:solidFill>
                  <a:schemeClr val="tx1"/>
                </a:solidFill>
                <a:latin typeface="+mn-lt"/>
                <a:ea typeface="+mn-ea"/>
              </a:rPr>
              <a:t>Firstly, we </a:t>
            </a:r>
            <a:r>
              <a:rPr lang="en-US" altLang="en-US" sz="1200" baseline="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altLang="en-US" sz="12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resent a </a:t>
            </a:r>
            <a:r>
              <a:rPr lang="en-US" altLang="zh-CN" sz="12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</a:t>
            </a:r>
            <a:r>
              <a:rPr lang="en-US" altLang="en-US" sz="12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dataset, named after </a:t>
            </a:r>
            <a:r>
              <a:rPr lang="en-US" altLang="zh-CN" sz="12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CoSOD3k.</a:t>
            </a:r>
            <a:endParaRPr lang="zh-CN" altLang="en-US" sz="1200" dirty="0">
              <a:solidFill>
                <a:srgbClr val="653111"/>
              </a:solidFill>
              <a:latin typeface="Adobe Gothic Std B" panose="020B0800000000000000" pitchFamily="34" charset="-128"/>
            </a:endParaRP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50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dataset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rich categories, precise annotations. We also provide detailed statistics about it.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0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are some examples in the dataset and there are four kinds of annotations.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23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  <a:p>
            <a:r>
              <a:rPr lang="en-US" altLang="zh-CN" baseline="0" dirty="0"/>
              <a:t>Secondly, we also provide a detailed overview about previous works in this area.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2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shows the </a:t>
            </a:r>
            <a:r>
              <a:rPr lang="en-US" altLang="zh-CN" sz="12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detailed overviews of 34 </a:t>
            </a:r>
            <a:r>
              <a:rPr lang="en-US" altLang="zh-CN" sz="1200" b="0" dirty="0"/>
              <a:t>representative models.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AA83-E6B8-4D32-8423-CC721066AA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24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2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0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0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4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108CCF40-D55D-4027-8D2C-E6A92B44C39D}" type="datetimeFigureOut">
              <a:rPr lang="zh-CN" altLang="en-US" smtClean="0"/>
              <a:t>2020/5/9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46BBD43-24AB-4F53-8689-C71C72C06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21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4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5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91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CF40-D55D-4027-8D2C-E6A92B44C39D}" type="datetimeFigureOut">
              <a:rPr lang="zh-CN" altLang="en-US" smtClean="0"/>
              <a:t>2020/5/9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BD43-24AB-4F53-8689-C71C72C06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27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260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6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26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4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8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51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005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0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1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9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13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4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7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1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7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9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1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5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EB355F68-FC07-4144-8407-B420E175CD00}"/>
              </a:ext>
            </a:extLst>
          </p:cNvPr>
          <p:cNvSpPr/>
          <p:nvPr userDrawn="1"/>
        </p:nvSpPr>
        <p:spPr>
          <a:xfrm>
            <a:off x="471488" y="473387"/>
            <a:ext cx="11226798" cy="590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HDRibbonContent-UniformTrim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"/>
          <a:stretch/>
        </p:blipFill>
        <p:spPr>
          <a:xfrm rot="5400000">
            <a:off x="5706470" y="6173526"/>
            <a:ext cx="758952" cy="606425"/>
          </a:xfrm>
          <a:prstGeom prst="rect">
            <a:avLst/>
          </a:prstGeom>
        </p:spPr>
      </p:pic>
      <p:pic>
        <p:nvPicPr>
          <p:cNvPr id="17" name="Picture 9" descr="HDRibbonContent-UniformTrim.png">
            <a:extLst>
              <a:ext uri="{FF2B5EF4-FFF2-40B4-BE49-F238E27FC236}">
                <a16:creationId xmlns:a16="http://schemas.microsoft.com/office/drawing/2014/main" id="{4DC5640F-A3C2-48A5-88D9-3A41999D7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7833" r="29892" b="6834"/>
          <a:stretch/>
        </p:blipFill>
        <p:spPr>
          <a:xfrm rot="5400000">
            <a:off x="6037420" y="360862"/>
            <a:ext cx="113983" cy="732369"/>
          </a:xfrm>
          <a:prstGeom prst="flowChartConnector">
            <a:avLst/>
          </a:prstGeom>
        </p:spPr>
      </p:pic>
      <p:pic>
        <p:nvPicPr>
          <p:cNvPr id="14" name="Picture 9" descr="HDRibbonContent-UniformTrim.png">
            <a:extLst>
              <a:ext uri="{FF2B5EF4-FFF2-40B4-BE49-F238E27FC236}">
                <a16:creationId xmlns:a16="http://schemas.microsoft.com/office/drawing/2014/main" id="{79C51F3F-2F71-46DA-AD65-D031FF36A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7833" r="29892" b="6834"/>
          <a:stretch/>
        </p:blipFill>
        <p:spPr>
          <a:xfrm rot="5400000">
            <a:off x="6037420" y="5762985"/>
            <a:ext cx="113983" cy="732369"/>
          </a:xfrm>
          <a:prstGeom prst="flowChartConnector">
            <a:avLst/>
          </a:prstGeom>
        </p:spPr>
      </p:pic>
      <p:pic>
        <p:nvPicPr>
          <p:cNvPr id="10" name="Picture 9" descr="HDRibbonContent-UniformTrim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"/>
          <a:stretch/>
        </p:blipFill>
        <p:spPr>
          <a:xfrm rot="5400000">
            <a:off x="5706471" y="76265"/>
            <a:ext cx="758952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8.jpe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1.wav"/><Relationship Id="rId7" Type="http://schemas.openxmlformats.org/officeDocument/2006/relationships/image" Target="../media/image17.jp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hyperlink" Target="http://dpfan.net/CoSOD3k/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54E4CEF-099D-4C1B-82CF-407DD71BC6BD}"/>
              </a:ext>
            </a:extLst>
          </p:cNvPr>
          <p:cNvGrpSpPr/>
          <p:nvPr/>
        </p:nvGrpSpPr>
        <p:grpSpPr>
          <a:xfrm>
            <a:off x="2013423" y="3702111"/>
            <a:ext cx="8342510" cy="2249396"/>
            <a:chOff x="1963996" y="3787186"/>
            <a:chExt cx="8342510" cy="224939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42DE823-9580-4A09-8134-F84D71DE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5454" y="3977704"/>
              <a:ext cx="1875867" cy="186836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C7BF1FE-CEB5-492A-8C0C-000E1C0E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3080" y="3899529"/>
              <a:ext cx="2033426" cy="2033426"/>
            </a:xfrm>
            <a:prstGeom prst="rect">
              <a:avLst/>
            </a:prstGeom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271B0483-27C4-4180-A924-F63ADD37F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996" y="3907885"/>
              <a:ext cx="2009732" cy="199617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E33324D-7580-4216-8444-9FD822B21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667" y="3787186"/>
              <a:ext cx="2413260" cy="2249396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6738B37-7CB8-4AEC-A18D-8F884E87ACD2}"/>
              </a:ext>
            </a:extLst>
          </p:cNvPr>
          <p:cNvGrpSpPr/>
          <p:nvPr/>
        </p:nvGrpSpPr>
        <p:grpSpPr>
          <a:xfrm>
            <a:off x="-413341" y="1804918"/>
            <a:ext cx="12870397" cy="1868363"/>
            <a:chOff x="-413341" y="1804918"/>
            <a:chExt cx="12870397" cy="1868363"/>
          </a:xfrm>
        </p:grpSpPr>
        <p:sp>
          <p:nvSpPr>
            <p:cNvPr id="6" name="Title 13">
              <a:extLst>
                <a:ext uri="{FF2B5EF4-FFF2-40B4-BE49-F238E27FC236}">
                  <a16:creationId xmlns:a16="http://schemas.microsoft.com/office/drawing/2014/main" id="{3EAB0E6E-2965-406D-AF0D-5F85FDB3091E}"/>
                </a:ext>
              </a:extLst>
            </p:cNvPr>
            <p:cNvSpPr txBox="1">
              <a:spLocks/>
            </p:cNvSpPr>
            <p:nvPr/>
          </p:nvSpPr>
          <p:spPr>
            <a:xfrm>
              <a:off x="-413341" y="1804918"/>
              <a:ext cx="12870397" cy="18683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br>
                <a:rPr lang="en-US" altLang="en-US" sz="2000" b="0" dirty="0"/>
              </a:br>
              <a:r>
                <a:rPr lang="en-US" altLang="zh-CN" sz="2000" b="0" dirty="0"/>
                <a:t>Deng-Ping Fan</a:t>
              </a:r>
              <a:r>
                <a:rPr lang="en-US" altLang="zh-CN" sz="2000" b="0" baseline="30000" dirty="0"/>
                <a:t>1,2 </a:t>
              </a:r>
              <a:r>
                <a:rPr lang="en-US" altLang="zh-CN" sz="2000" b="0" dirty="0"/>
                <a:t>Zheng Lin</a:t>
              </a:r>
              <a:r>
                <a:rPr lang="en-US" altLang="zh-CN" sz="2000" b="0" baseline="30000" dirty="0"/>
                <a:t>1</a:t>
              </a:r>
              <a:r>
                <a:rPr lang="en-US" altLang="zh-CN" sz="2000" b="0" dirty="0"/>
                <a:t> Ge-Peng Ji</a:t>
              </a:r>
              <a:r>
                <a:rPr lang="en-US" altLang="zh-CN" sz="2000" b="0" baseline="30000" dirty="0"/>
                <a:t>3</a:t>
              </a:r>
              <a:r>
                <a:rPr lang="en-US" altLang="zh-CN" sz="2000" b="0" dirty="0"/>
                <a:t> </a:t>
              </a:r>
              <a:r>
                <a:rPr lang="en-US" altLang="zh-CN" sz="2000" b="0" dirty="0" err="1"/>
                <a:t>Dingwen</a:t>
              </a:r>
              <a:r>
                <a:rPr lang="en-US" altLang="zh-CN" sz="2000" b="0" dirty="0"/>
                <a:t> Zhang</a:t>
              </a:r>
              <a:r>
                <a:rPr lang="en-US" altLang="zh-CN" sz="2000" b="0" baseline="30000" dirty="0"/>
                <a:t>4 </a:t>
              </a:r>
              <a:r>
                <a:rPr lang="en-US" altLang="zh-CN" sz="2000" b="0" dirty="0" err="1"/>
                <a:t>Huazhu</a:t>
              </a:r>
              <a:r>
                <a:rPr lang="en-US" altLang="zh-CN" sz="2000" b="0" dirty="0"/>
                <a:t> Fu</a:t>
              </a:r>
              <a:r>
                <a:rPr lang="en-US" altLang="zh-CN" sz="2000" b="0" baseline="30000" dirty="0"/>
                <a:t>2</a:t>
              </a:r>
              <a:r>
                <a:rPr lang="en-US" altLang="zh-CN" sz="2000" b="0" dirty="0"/>
                <a:t> Ming-Ming Cheng</a:t>
              </a:r>
              <a:r>
                <a:rPr lang="en-US" altLang="zh-CN" sz="2000" b="0" baseline="30000" dirty="0"/>
                <a:t>1</a:t>
              </a:r>
              <a:r>
                <a:rPr lang="en-US" altLang="zh-CN" sz="2000" b="0" dirty="0"/>
                <a:t> </a:t>
              </a:r>
              <a:br>
                <a:rPr lang="en-US" altLang="zh-CN" sz="2000" b="0" dirty="0"/>
              </a:br>
              <a:r>
                <a:rPr lang="en-US" altLang="zh-CN" sz="2000" b="0" baseline="30000" dirty="0"/>
                <a:t>1</a:t>
              </a:r>
              <a:r>
                <a:rPr lang="en-US" altLang="zh-CN" sz="2000" b="0" dirty="0"/>
                <a:t>Nankai University </a:t>
              </a:r>
              <a:r>
                <a:rPr lang="en-US" altLang="zh-CN" sz="2000" b="0" baseline="30000" dirty="0"/>
                <a:t>2</a:t>
              </a:r>
              <a:r>
                <a:rPr lang="en-US" altLang="zh-CN" sz="2000" b="0" dirty="0"/>
                <a:t>Inception Institute of Artificial Intelligence</a:t>
              </a:r>
              <a:br>
                <a:rPr lang="en-US" altLang="zh-CN" sz="2000" b="0" dirty="0"/>
              </a:br>
              <a:r>
                <a:rPr lang="en-US" altLang="zh-CN" sz="2000" b="0" baseline="30000" dirty="0"/>
                <a:t>3</a:t>
              </a:r>
              <a:r>
                <a:rPr lang="en-US" altLang="zh-CN" sz="2000" b="0" dirty="0"/>
                <a:t>Wuhan University 4Xidian University</a:t>
              </a:r>
              <a:br>
                <a:rPr lang="en-US" altLang="zh-CN" sz="2000" b="0" dirty="0">
                  <a:latin typeface="Times" panose="02020603050405020304" pitchFamily="18" charset="0"/>
                  <a:cs typeface="Times" panose="02020603050405020304" pitchFamily="18" charset="0"/>
                </a:rPr>
              </a:br>
              <a:endParaRPr lang="en-US" altLang="en-US" sz="2000" b="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F0D2F44-2997-4ECC-9192-AA70C16BA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06458" y="2529248"/>
              <a:ext cx="271895" cy="184451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2EC9FCA6-FE0D-4110-9800-6954D6985B89}"/>
              </a:ext>
            </a:extLst>
          </p:cNvPr>
          <p:cNvSpPr/>
          <p:nvPr/>
        </p:nvSpPr>
        <p:spPr>
          <a:xfrm>
            <a:off x="2194137" y="222686"/>
            <a:ext cx="768015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300" dirty="0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en-US" altLang="zh-CN" sz="4300" dirty="0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zh-CN" sz="4300" dirty="0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Taking a Deeper Look at  </a:t>
            </a:r>
          </a:p>
          <a:p>
            <a:pPr algn="ctr"/>
            <a:r>
              <a:rPr lang="en-US" altLang="zh-CN" sz="4300" dirty="0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Co-Salient Object Detection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2" name="audio">
            <a:hlinkClick r:id="" action="ppaction://media"/>
            <a:extLst>
              <a:ext uri="{FF2B5EF4-FFF2-40B4-BE49-F238E27FC236}">
                <a16:creationId xmlns:a16="http://schemas.microsoft.com/office/drawing/2014/main" id="{D410202D-9F9E-4970-BE95-E110D2E22F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 end="4047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D4E478E8-50CE-4DBF-9DFE-E5B3B79BF130}"/>
              </a:ext>
            </a:extLst>
          </p:cNvPr>
          <p:cNvSpPr txBox="1">
            <a:spLocks/>
          </p:cNvSpPr>
          <p:nvPr/>
        </p:nvSpPr>
        <p:spPr>
          <a:xfrm>
            <a:off x="0" y="2888528"/>
            <a:ext cx="12192000" cy="1080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l"/>
            </a:pPr>
            <a:r>
              <a:rPr lang="en-US" altLang="en-US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Provide the largest</a:t>
            </a:r>
            <a:r>
              <a:rPr lang="en-US" altLang="zh-CN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</a:t>
            </a:r>
            <a:r>
              <a:rPr lang="en-US" altLang="en-US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scale benchmark</a:t>
            </a:r>
            <a:endParaRPr lang="zh-CN" altLang="en-US" sz="4800" dirty="0">
              <a:solidFill>
                <a:srgbClr val="65311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3" name="audio">
            <a:hlinkClick r:id="" action="ppaction://media"/>
            <a:extLst>
              <a:ext uri="{FF2B5EF4-FFF2-40B4-BE49-F238E27FC236}">
                <a16:creationId xmlns:a16="http://schemas.microsoft.com/office/drawing/2014/main" id="{1F9914DB-6902-42BF-8B1A-8C8876B67B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600" end="96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C7E730-0E2D-4919-BA97-402FA91B3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74" y="1135738"/>
            <a:ext cx="8430151" cy="2669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97125B-6643-4A9B-9C51-9B9D800E2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044" y="2252126"/>
            <a:ext cx="8171885" cy="25729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5D1F53-DD45-4561-A12E-A28366EC3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874" y="4430207"/>
            <a:ext cx="8308120" cy="10671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audio">
            <a:hlinkClick r:id="" action="ppaction://media"/>
            <a:extLst>
              <a:ext uri="{FF2B5EF4-FFF2-40B4-BE49-F238E27FC236}">
                <a16:creationId xmlns:a16="http://schemas.microsoft.com/office/drawing/2014/main" id="{34208945-2E8B-46EE-BBE5-668005A60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6200" end="82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36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37486" y="1600617"/>
            <a:ext cx="6029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http://dpfan.net/CoSOD3k/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44499" y="678309"/>
            <a:ext cx="2910601" cy="732254"/>
          </a:xfrm>
          <a:prstGeom prst="rect">
            <a:avLst/>
          </a:prstGeom>
        </p:spPr>
        <p:txBody>
          <a:bodyPr/>
          <a:lstStyle/>
          <a:p>
            <a:r>
              <a:rPr lang="en-US" altLang="zh-CN" b="0" dirty="0"/>
              <a:t>Download</a:t>
            </a:r>
            <a:endParaRPr lang="zh-CN" altLang="en-US" b="0" dirty="0"/>
          </a:p>
        </p:txBody>
      </p:sp>
      <p:sp>
        <p:nvSpPr>
          <p:cNvPr id="6" name="爆炸形 2 129"/>
          <p:cNvSpPr/>
          <p:nvPr/>
        </p:nvSpPr>
        <p:spPr>
          <a:xfrm>
            <a:off x="7992010" y="955536"/>
            <a:ext cx="3069691" cy="1550576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lumMod val="100000"/>
                </a:srgbClr>
              </a:gs>
              <a:gs pos="100000">
                <a:srgbClr val="FFFF00"/>
              </a:gs>
            </a:gsLst>
            <a:lin ang="5400000" scaled="0"/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3200" b="1" dirty="0">
                <a:ea typeface="宋体" panose="02010600030101010101" pitchFamily="2" charset="-122"/>
              </a:rPr>
              <a:t>free</a:t>
            </a:r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C57AFE-073E-4573-8C07-A83ECB8F74E2}"/>
              </a:ext>
            </a:extLst>
          </p:cNvPr>
          <p:cNvSpPr/>
          <p:nvPr/>
        </p:nvSpPr>
        <p:spPr>
          <a:xfrm>
            <a:off x="2361316" y="1581796"/>
            <a:ext cx="11394474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2033588">
              <a:lnSpc>
                <a:spcPct val="150000"/>
              </a:lnSpc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defTabSz="2033588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datasets (include CoSOD3k).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defTabSz="2033588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saliency maps of all methods. </a:t>
            </a:r>
          </a:p>
          <a:p>
            <a:pPr lvl="1" indent="-457200" defTabSz="2033588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tools for evaluation.</a:t>
            </a:r>
          </a:p>
          <a:p>
            <a:pPr lvl="1" indent="-457200" defTabSz="2033588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methods scores.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">
            <a:hlinkClick r:id="" action="ppaction://media"/>
            <a:extLst>
              <a:ext uri="{FF2B5EF4-FFF2-40B4-BE49-F238E27FC236}">
                <a16:creationId xmlns:a16="http://schemas.microsoft.com/office/drawing/2014/main" id="{FFB97ACE-D044-4914-8C6D-783E62381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7600" end="1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81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7000">
        <p:fad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87698" y="996854"/>
            <a:ext cx="9333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altLang="zh-CN" sz="6600" dirty="0">
                <a:latin typeface="华文琥珀" panose="02010800040101010101" pitchFamily="2" charset="-122"/>
                <a:ea typeface="华文琥珀" panose="02010800040101010101" pitchFamily="2" charset="-122"/>
              </a:rPr>
              <a:t>Thank You!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50921" y="2336412"/>
            <a:ext cx="478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Email: dengpfan@gmail.com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893" y="3231290"/>
            <a:ext cx="2288805" cy="22344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CE0A8A8-ED7C-4254-A5D9-82788DAA4086}"/>
              </a:ext>
            </a:extLst>
          </p:cNvPr>
          <p:cNvSpPr/>
          <p:nvPr/>
        </p:nvSpPr>
        <p:spPr>
          <a:xfrm>
            <a:off x="5594275" y="5478770"/>
            <a:ext cx="107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WeChat </a:t>
            </a:r>
            <a:endParaRPr lang="zh-CN" altLang="en-US" dirty="0"/>
          </a:p>
        </p:txBody>
      </p:sp>
      <p:pic>
        <p:nvPicPr>
          <p:cNvPr id="7" name="audio">
            <a:hlinkClick r:id="" action="ppaction://media"/>
            <a:extLst>
              <a:ext uri="{FF2B5EF4-FFF2-40B4-BE49-F238E27FC236}">
                <a16:creationId xmlns:a16="http://schemas.microsoft.com/office/drawing/2014/main" id="{A782F5C4-A080-4775-B5AD-5B52385156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600" end="2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" objId="24"/>
        <p14:playEvt time="17" objId="22"/>
        <p14:playEvt time="17" objId="23"/>
        <p14:playEvt time="17" objId="17"/>
        <p14:stopEvt time="5004" objId="24"/>
        <p14:stopEvt time="5021" objId="22"/>
        <p14:stopEvt time="5038" objId="17"/>
        <p14:stopEvt time="5055" objId="2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D4E478E8-50CE-4DBF-9DFE-E5B3B79BF130}"/>
              </a:ext>
            </a:extLst>
          </p:cNvPr>
          <p:cNvSpPr txBox="1">
            <a:spLocks/>
          </p:cNvSpPr>
          <p:nvPr/>
        </p:nvSpPr>
        <p:spPr>
          <a:xfrm>
            <a:off x="936538" y="2888528"/>
            <a:ext cx="15554583" cy="1080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is Co-Salient Object Detection?</a:t>
            </a:r>
            <a:endParaRPr lang="zh-CN" altLang="en-US" sz="4800" dirty="0">
              <a:latin typeface="Adobe Gothic Std B" panose="020B0800000000000000" pitchFamily="34" charset="-128"/>
            </a:endParaRPr>
          </a:p>
        </p:txBody>
      </p:sp>
      <p:pic>
        <p:nvPicPr>
          <p:cNvPr id="3" name="audio">
            <a:hlinkClick r:id="" action="ppaction://media"/>
            <a:extLst>
              <a:ext uri="{FF2B5EF4-FFF2-40B4-BE49-F238E27FC236}">
                <a16:creationId xmlns:a16="http://schemas.microsoft.com/office/drawing/2014/main" id="{790ABB14-E74E-4AD2-A130-64280A5CAC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27" end="384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9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E51143-4DF8-4C10-B397-5776312A7845}"/>
              </a:ext>
            </a:extLst>
          </p:cNvPr>
          <p:cNvGrpSpPr/>
          <p:nvPr/>
        </p:nvGrpSpPr>
        <p:grpSpPr>
          <a:xfrm>
            <a:off x="1462901" y="2003448"/>
            <a:ext cx="3716200" cy="3843691"/>
            <a:chOff x="1462901" y="2003448"/>
            <a:chExt cx="3716200" cy="384369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065B635-39B2-41B0-89EF-3DF3554DA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19" t="4010" r="634" b="50076"/>
            <a:stretch/>
          </p:blipFill>
          <p:spPr>
            <a:xfrm>
              <a:off x="1462901" y="4373275"/>
              <a:ext cx="3716200" cy="14738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E2F7750-9F4E-44D6-9EC4-D3A904032F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36" t="2897" r="38304" b="49078"/>
            <a:stretch/>
          </p:blipFill>
          <p:spPr>
            <a:xfrm>
              <a:off x="1891129" y="2003448"/>
              <a:ext cx="3287972" cy="188275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16850B9-5148-4714-91F5-0FEDD8082A07}"/>
              </a:ext>
            </a:extLst>
          </p:cNvPr>
          <p:cNvGrpSpPr/>
          <p:nvPr/>
        </p:nvGrpSpPr>
        <p:grpSpPr>
          <a:xfrm>
            <a:off x="7226152" y="2003448"/>
            <a:ext cx="3716200" cy="3866617"/>
            <a:chOff x="7226152" y="2003448"/>
            <a:chExt cx="3716200" cy="386661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914AE8E-2835-46D7-9D75-7E06B540E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0" t="52090" r="852" b="1280"/>
            <a:stretch/>
          </p:blipFill>
          <p:spPr>
            <a:xfrm>
              <a:off x="7226152" y="4373275"/>
              <a:ext cx="3716200" cy="149679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7FFCF32-F4FB-4D99-815B-07C9E22603CF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79" t="51976" r="38400" b="1104"/>
            <a:stretch/>
          </p:blipFill>
          <p:spPr>
            <a:xfrm>
              <a:off x="7226152" y="2003448"/>
              <a:ext cx="3286800" cy="18828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827262D5-1333-4FB3-9C6F-7A54BCC23041}"/>
              </a:ext>
            </a:extLst>
          </p:cNvPr>
          <p:cNvSpPr txBox="1">
            <a:spLocks/>
          </p:cNvSpPr>
          <p:nvPr/>
        </p:nvSpPr>
        <p:spPr>
          <a:xfrm>
            <a:off x="2612938" y="1097810"/>
            <a:ext cx="15554583" cy="1080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Find Common Salient Object</a:t>
            </a:r>
            <a:endParaRPr lang="zh-CN" altLang="en-US" sz="4000" dirty="0">
              <a:latin typeface="Adobe Gothic Std B" panose="020B0800000000000000" pitchFamily="34" charset="-128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3141DC7-D284-47F3-BE4E-EE5F140881B9}"/>
              </a:ext>
            </a:extLst>
          </p:cNvPr>
          <p:cNvGrpSpPr/>
          <p:nvPr/>
        </p:nvGrpSpPr>
        <p:grpSpPr>
          <a:xfrm>
            <a:off x="5321151" y="2549918"/>
            <a:ext cx="1727201" cy="2889252"/>
            <a:chOff x="5321151" y="2549918"/>
            <a:chExt cx="1727201" cy="2889252"/>
          </a:xfrm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7022EE4D-4448-49E3-8296-FFFC95B498BC}"/>
                </a:ext>
              </a:extLst>
            </p:cNvPr>
            <p:cNvSpPr/>
            <p:nvPr/>
          </p:nvSpPr>
          <p:spPr>
            <a:xfrm>
              <a:off x="5321151" y="2549918"/>
              <a:ext cx="1727201" cy="63330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B48F5062-480E-4EF9-A1CD-A83F9D1D5950}"/>
                </a:ext>
              </a:extLst>
            </p:cNvPr>
            <p:cNvSpPr/>
            <p:nvPr/>
          </p:nvSpPr>
          <p:spPr>
            <a:xfrm>
              <a:off x="5321151" y="4805863"/>
              <a:ext cx="1727201" cy="63330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pic>
        <p:nvPicPr>
          <p:cNvPr id="12" name="audio">
            <a:hlinkClick r:id="" action="ppaction://media"/>
            <a:extLst>
              <a:ext uri="{FF2B5EF4-FFF2-40B4-BE49-F238E27FC236}">
                <a16:creationId xmlns:a16="http://schemas.microsoft.com/office/drawing/2014/main" id="{CF0FAEB0-F82E-451E-ACFA-C06A98BF92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0" end="3440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7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D4E478E8-50CE-4DBF-9DFE-E5B3B79BF130}"/>
              </a:ext>
            </a:extLst>
          </p:cNvPr>
          <p:cNvSpPr txBox="1">
            <a:spLocks/>
          </p:cNvSpPr>
          <p:nvPr/>
        </p:nvSpPr>
        <p:spPr>
          <a:xfrm>
            <a:off x="617838" y="2888528"/>
            <a:ext cx="10960443" cy="1080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are the contributions?</a:t>
            </a:r>
            <a:endParaRPr lang="zh-CN" altLang="en-US" sz="4800" dirty="0">
              <a:latin typeface="Adobe Gothic Std B" panose="020B0800000000000000" pitchFamily="34" charset="-128"/>
            </a:endParaRPr>
          </a:p>
        </p:txBody>
      </p:sp>
      <p:pic>
        <p:nvPicPr>
          <p:cNvPr id="2" name="audio-supp">
            <a:hlinkClick r:id="" action="ppaction://media"/>
            <a:extLst>
              <a:ext uri="{FF2B5EF4-FFF2-40B4-BE49-F238E27FC236}">
                <a16:creationId xmlns:a16="http://schemas.microsoft.com/office/drawing/2014/main" id="{BAA4BDDF-77AE-4881-9C3E-00C9CBBF3A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3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D4E478E8-50CE-4DBF-9DFE-E5B3B79BF130}"/>
              </a:ext>
            </a:extLst>
          </p:cNvPr>
          <p:cNvSpPr txBox="1">
            <a:spLocks/>
          </p:cNvSpPr>
          <p:nvPr/>
        </p:nvSpPr>
        <p:spPr>
          <a:xfrm>
            <a:off x="647700" y="2888528"/>
            <a:ext cx="10934699" cy="1080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l"/>
            </a:pPr>
            <a:r>
              <a:rPr lang="en-US" altLang="en-US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Present a </a:t>
            </a:r>
            <a:r>
              <a:rPr lang="en-US" altLang="zh-CN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</a:t>
            </a:r>
            <a:r>
              <a:rPr lang="en-US" altLang="en-US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dataset (</a:t>
            </a:r>
            <a:r>
              <a:rPr lang="en-US" altLang="zh-CN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CoSOD3k</a:t>
            </a:r>
            <a:r>
              <a:rPr lang="en-US" altLang="en-US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  <a:endParaRPr lang="zh-CN" altLang="en-US" sz="4800" dirty="0">
              <a:solidFill>
                <a:srgbClr val="65311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3" name="audio">
            <a:hlinkClick r:id="" action="ppaction://media"/>
            <a:extLst>
              <a:ext uri="{FF2B5EF4-FFF2-40B4-BE49-F238E27FC236}">
                <a16:creationId xmlns:a16="http://schemas.microsoft.com/office/drawing/2014/main" id="{A4CB6735-382F-4002-8204-5903B8D21C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98" end="322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b="0" dirty="0">
                <a:ea typeface="Segoe UI Black" panose="020B0A02040204020203" pitchFamily="34" charset="0"/>
              </a:rPr>
              <a:t>New Dataset: </a:t>
            </a:r>
            <a:r>
              <a:rPr lang="en-US" altLang="zh-CN" b="0" dirty="0">
                <a:solidFill>
                  <a:srgbClr val="FF0000"/>
                </a:solidFill>
                <a:ea typeface="Segoe UI Black" panose="020B0A02040204020203" pitchFamily="34" charset="0"/>
              </a:rPr>
              <a:t>CoSOD3k</a:t>
            </a:r>
            <a:r>
              <a:rPr lang="en-US" altLang="zh-CN" b="0" dirty="0">
                <a:ea typeface="Segoe UI Black" panose="020B0A02040204020203" pitchFamily="34" charset="0"/>
              </a:rPr>
              <a:t> </a:t>
            </a:r>
            <a:endParaRPr lang="zh-CN" altLang="en-US" b="0" dirty="0">
              <a:ea typeface="Segoe UI Black" panose="020B0A020402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2C9BA2-23BF-4679-82A5-66FDB7F6E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078340"/>
            <a:ext cx="9144000" cy="38610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BDDC531-A6BA-4879-A35E-D313B8B523B8}"/>
              </a:ext>
            </a:extLst>
          </p:cNvPr>
          <p:cNvSpPr/>
          <p:nvPr/>
        </p:nvSpPr>
        <p:spPr>
          <a:xfrm>
            <a:off x="824434" y="4984408"/>
            <a:ext cx="10833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categories, precise annotations, detailed statistics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158D65-9409-4D4C-838D-F95B60D3FBB3}"/>
              </a:ext>
            </a:extLst>
          </p:cNvPr>
          <p:cNvSpPr/>
          <p:nvPr/>
        </p:nvSpPr>
        <p:spPr>
          <a:xfrm>
            <a:off x="1414408" y="5468392"/>
            <a:ext cx="9610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(3316 images,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categories, 160 subcategories) </a:t>
            </a:r>
          </a:p>
        </p:txBody>
      </p:sp>
      <p:pic>
        <p:nvPicPr>
          <p:cNvPr id="7" name="audio">
            <a:hlinkClick r:id="" action="ppaction://media"/>
            <a:extLst>
              <a:ext uri="{FF2B5EF4-FFF2-40B4-BE49-F238E27FC236}">
                <a16:creationId xmlns:a16="http://schemas.microsoft.com/office/drawing/2014/main" id="{F44A1FDC-3606-4183-9105-7D933D9642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97" end="26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" objId="4"/>
        <p14:playEvt time="10134" objId="4"/>
        <p14:playEvt time="20208" objId="4"/>
        <p14:stopEvt time="20216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36010" y="3968025"/>
            <a:ext cx="154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23, 938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19242" y="3825398"/>
            <a:ext cx="154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23, 938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19493" y="3825398"/>
            <a:ext cx="154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39, 498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B546775-7EB8-41B3-950A-84FDF25FB158}"/>
              </a:ext>
            </a:extLst>
          </p:cNvPr>
          <p:cNvGrpSpPr/>
          <p:nvPr/>
        </p:nvGrpSpPr>
        <p:grpSpPr>
          <a:xfrm>
            <a:off x="1715530" y="768694"/>
            <a:ext cx="8760941" cy="5036883"/>
            <a:chOff x="1715530" y="1092544"/>
            <a:chExt cx="8760941" cy="5036883"/>
          </a:xfrm>
        </p:grpSpPr>
        <p:sp>
          <p:nvSpPr>
            <p:cNvPr id="4" name="矩形 3"/>
            <p:cNvSpPr/>
            <p:nvPr/>
          </p:nvSpPr>
          <p:spPr>
            <a:xfrm>
              <a:off x="2895599" y="5606207"/>
              <a:ext cx="28648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Object-level label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19242" y="1092544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Category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840754" y="1180707"/>
              <a:ext cx="2332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Bounding box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506596" y="5606207"/>
              <a:ext cx="31245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Instance-level label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E2D93B8-010B-4FB4-9828-103F5BAAF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7"/>
            <a:stretch/>
          </p:blipFill>
          <p:spPr>
            <a:xfrm>
              <a:off x="1715530" y="1937505"/>
              <a:ext cx="8760941" cy="3379869"/>
            </a:xfrm>
            <a:prstGeom prst="rect">
              <a:avLst/>
            </a:prstGeom>
          </p:spPr>
        </p:pic>
      </p:grpSp>
      <p:pic>
        <p:nvPicPr>
          <p:cNvPr id="13" name="audio">
            <a:hlinkClick r:id="" action="ppaction://media"/>
            <a:extLst>
              <a:ext uri="{FF2B5EF4-FFF2-40B4-BE49-F238E27FC236}">
                <a16:creationId xmlns:a16="http://schemas.microsoft.com/office/drawing/2014/main" id="{E075BBD9-149E-4B58-8AA0-EB449C0FE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800" end="2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16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" objId="7"/>
        <p14:playEvt time="9" objId="6"/>
        <p14:playEvt time="9" objId="13"/>
        <p14:playEvt time="9" objId="5"/>
        <p14:playEvt time="5183" objId="7"/>
        <p14:playEvt time="5196" objId="13"/>
        <p14:playEvt time="10155" objId="6"/>
        <p14:playEvt time="10169" objId="7"/>
        <p14:playEvt time="10381" objId="13"/>
        <p14:stopEvt time="12556" objId="7"/>
        <p14:stopEvt time="12556" objId="6"/>
        <p14:stopEvt time="12556" objId="5"/>
        <p14:stopEvt time="12556" objId="1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D4E478E8-50CE-4DBF-9DFE-E5B3B79BF130}"/>
              </a:ext>
            </a:extLst>
          </p:cNvPr>
          <p:cNvSpPr txBox="1">
            <a:spLocks/>
          </p:cNvSpPr>
          <p:nvPr/>
        </p:nvSpPr>
        <p:spPr>
          <a:xfrm>
            <a:off x="647700" y="2888528"/>
            <a:ext cx="10934699" cy="1080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l"/>
            </a:pPr>
            <a:r>
              <a:rPr lang="en-US" altLang="en-US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Provide the </a:t>
            </a:r>
            <a:r>
              <a:rPr lang="en-US" altLang="zh-CN" sz="4800" dirty="0">
                <a:solidFill>
                  <a:srgbClr val="65311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detailed overview</a:t>
            </a:r>
            <a:endParaRPr lang="zh-CN" altLang="en-US" sz="4800" dirty="0">
              <a:solidFill>
                <a:srgbClr val="653111"/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3" name="audio">
            <a:hlinkClick r:id="" action="ppaction://media"/>
            <a:extLst>
              <a:ext uri="{FF2B5EF4-FFF2-40B4-BE49-F238E27FC236}">
                <a16:creationId xmlns:a16="http://schemas.microsoft.com/office/drawing/2014/main" id="{A5CEA47C-1A22-4855-AFBD-09B5FD0A24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800" end="178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9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02" y="875632"/>
            <a:ext cx="8529521" cy="5141697"/>
          </a:xfrm>
          <a:prstGeom prst="rect">
            <a:avLst/>
          </a:prstGeom>
        </p:spPr>
      </p:pic>
      <p:pic>
        <p:nvPicPr>
          <p:cNvPr id="4" name="audio">
            <a:hlinkClick r:id="" action="ppaction://media"/>
            <a:extLst>
              <a:ext uri="{FF2B5EF4-FFF2-40B4-BE49-F238E27FC236}">
                <a16:creationId xmlns:a16="http://schemas.microsoft.com/office/drawing/2014/main" id="{649C9963-BCCC-487B-8F07-2EB609D7E2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00" end="142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:fade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3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7363</TotalTime>
  <Words>322</Words>
  <Application>Microsoft Office PowerPoint</Application>
  <PresentationFormat>宽屏</PresentationFormat>
  <Paragraphs>58</Paragraphs>
  <Slides>13</Slides>
  <Notes>13</Notes>
  <HiddenSlides>0</HiddenSlides>
  <MMClips>13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Adobe Gothic Std B</vt:lpstr>
      <vt:lpstr>等线</vt:lpstr>
      <vt:lpstr>方正舒体</vt:lpstr>
      <vt:lpstr>华文琥珀</vt:lpstr>
      <vt:lpstr>宋体</vt:lpstr>
      <vt:lpstr>Arial</vt:lpstr>
      <vt:lpstr>Calibri</vt:lpstr>
      <vt:lpstr>Calibri Light</vt:lpstr>
      <vt:lpstr>Garamond</vt:lpstr>
      <vt:lpstr>Segoe UI Black</vt:lpstr>
      <vt:lpstr>Times</vt:lpstr>
      <vt:lpstr>Times New Roman</vt:lpstr>
      <vt:lpstr>Wingdings</vt:lpstr>
      <vt:lpstr>Wingdings 2</vt:lpstr>
      <vt:lpstr>HDOfficeLightV0</vt:lpstr>
      <vt:lpstr>环保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New Dataset: CoSOD3k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Download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FDP</dc:creator>
  <cp:lastModifiedBy>Zheng Lin</cp:lastModifiedBy>
  <cp:revision>949</cp:revision>
  <dcterms:created xsi:type="dcterms:W3CDTF">2018-11-21T04:48:40Z</dcterms:created>
  <dcterms:modified xsi:type="dcterms:W3CDTF">2020-05-09T07:33:46Z</dcterms:modified>
</cp:coreProperties>
</file>